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3" r:id="rId6"/>
    <p:sldId id="258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9" r:id="rId22"/>
    <p:sldId id="277" r:id="rId23"/>
    <p:sldId id="280" r:id="rId24"/>
    <p:sldId id="278" r:id="rId25"/>
    <p:sldId id="281" r:id="rId2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14" d="100"/>
          <a:sy n="114" d="100"/>
        </p:scale>
        <p:origin x="474" y="11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2/11/2020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2/11/2020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  <a:noFill/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2A58A-F6A3-44B4-8553-CA3EAF252FB7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9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513F-1C7D-48A3-9E66-761794785CC6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C340-5827-402A-ABD7-86B6900F77A8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5BD3E-AD23-4233-B7FD-BCC74AA741B1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  <a:noFill/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5C56-1C19-4454-A6D4-FDB294070137}" type="datetime1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EA3F-BC83-4494-8BB2-CF9729692A8C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FC3-C38C-4973-9593-9C0AA203E374}" type="datetime1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E9B8-A638-47B9-8EAF-A06FB35BB403}" type="datetime1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14C0-40BC-46FB-ADE3-F7141007B5FB}" type="datetime1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8BC97-2F5E-4770-AEEF-8F2730A3EA80}" type="datetime1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3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9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1B0D41C-F0D3-49F0-8041-67FC705A40C6}" type="datetime1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6"/>
        </a:buClr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8612" y="990600"/>
            <a:ext cx="8458200" cy="3454192"/>
          </a:xfrm>
        </p:spPr>
        <p:txBody>
          <a:bodyPr/>
          <a:lstStyle/>
          <a:p>
            <a:pPr algn="ctr"/>
            <a:r>
              <a:rPr lang="en-US" dirty="0"/>
              <a:t> Honey Bees and Beekeeping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612" y="4876800"/>
            <a:ext cx="8686799" cy="121920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      Neely Harris</a:t>
            </a:r>
          </a:p>
          <a:p>
            <a:r>
              <a:rPr lang="en-US" dirty="0"/>
              <a:t>		              </a:t>
            </a:r>
            <a:r>
              <a:rPr lang="en-US" b="1" dirty="0"/>
              <a:t>NCBA Volunteer</a:t>
            </a:r>
            <a:endParaRPr lang="en-US" dirty="0"/>
          </a:p>
          <a:p>
            <a:r>
              <a:rPr lang="en-US" dirty="0"/>
              <a:t>	    (Northern Colorado Beekeepers Association)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A5AD8-15A6-477A-8E73-A738FE4CEF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0454" y="457200"/>
            <a:ext cx="3163114" cy="21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AEBB-D3EB-4957-B94D-8FA67532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Worker          Queen           Drone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26C93F-47D6-4B29-A8C2-E69C2133A4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412" y="1917928"/>
            <a:ext cx="8610600" cy="4057650"/>
          </a:xfrm>
        </p:spPr>
      </p:pic>
    </p:spTree>
    <p:extLst>
      <p:ext uri="{BB962C8B-B14F-4D97-AF65-F5344CB8AC3E}">
        <p14:creationId xmlns:p14="http://schemas.microsoft.com/office/powerpoint/2010/main" val="212405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06B0-B60D-4A74-8F35-D0ECDA5F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dirty="0"/>
              <a:t>             Can you spot the QUEEN?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7DB07A-8CD9-4456-B459-3E26BF8CE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2412" y="1447800"/>
            <a:ext cx="9067800" cy="5024482"/>
          </a:xfrm>
        </p:spPr>
      </p:pic>
    </p:spTree>
    <p:extLst>
      <p:ext uri="{BB962C8B-B14F-4D97-AF65-F5344CB8AC3E}">
        <p14:creationId xmlns:p14="http://schemas.microsoft.com/office/powerpoint/2010/main" val="33919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C261-1009-4DA0-8F67-24504F01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066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5300" dirty="0"/>
              <a:t>A Bee’s Gifts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56CE55-55C6-4787-8A17-8FA43DABC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264822"/>
              </p:ext>
            </p:extLst>
          </p:nvPr>
        </p:nvGraphicFramePr>
        <p:xfrm>
          <a:off x="1293813" y="1676400"/>
          <a:ext cx="9601200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71405813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350113426"/>
                    </a:ext>
                  </a:extLst>
                </a:gridCol>
              </a:tblGrid>
              <a:tr h="449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6002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3897F5-BB72-4931-B0BF-3CAAC81E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7729" y="1676400"/>
            <a:ext cx="5156683" cy="4888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38ECDF-F3F6-460B-8859-472E7B8EB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5528" y="1676399"/>
            <a:ext cx="5156683" cy="48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122F-E613-44FD-9925-A5229BA6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385718"/>
            <a:ext cx="9601200" cy="757282"/>
          </a:xfrm>
        </p:spPr>
        <p:txBody>
          <a:bodyPr/>
          <a:lstStyle/>
          <a:p>
            <a:pPr algn="ctr"/>
            <a:r>
              <a:rPr lang="en-US" dirty="0"/>
              <a:t>Hexagonal Honeycomb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408A336-15AF-4EB0-9F82-1B9EDCDF8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25612" y="1143000"/>
            <a:ext cx="8635999" cy="5029200"/>
          </a:xfrm>
        </p:spPr>
      </p:pic>
    </p:spTree>
    <p:extLst>
      <p:ext uri="{BB962C8B-B14F-4D97-AF65-F5344CB8AC3E}">
        <p14:creationId xmlns:p14="http://schemas.microsoft.com/office/powerpoint/2010/main" val="999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96F9-99E8-4CCB-BC47-5F5C95BB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381000"/>
            <a:ext cx="10820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Comb with “Brood”             Comb with capped honey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EEC6CD-EA25-4E9E-BFA1-34E9A2AB4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286218"/>
              </p:ext>
            </p:extLst>
          </p:nvPr>
        </p:nvGraphicFramePr>
        <p:xfrm>
          <a:off x="1293813" y="1676400"/>
          <a:ext cx="9601200" cy="4800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36975542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660810253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635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AF97590-2FA5-410E-9CD4-B7B36C23C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209" y="1842881"/>
            <a:ext cx="5797615" cy="4637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BE8E04-D4F8-4C18-8574-7EB0C7DA2D3E}"/>
              </a:ext>
            </a:extLst>
          </p:cNvPr>
          <p:cNvSpPr txBox="1"/>
          <p:nvPr/>
        </p:nvSpPr>
        <p:spPr>
          <a:xfrm>
            <a:off x="608013" y="6221955"/>
            <a:ext cx="5105400" cy="2308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900">
                <a:hlinkClick r:id="rId3" tooltip="https://www.flickr.com/photos/max_westby/456711089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D2D5C7-475E-4A1B-A548-95462DA27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0812" y="1815355"/>
            <a:ext cx="5080000" cy="46374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E749A2-4EEB-4860-AB12-9319EBD365E7}"/>
              </a:ext>
            </a:extLst>
          </p:cNvPr>
          <p:cNvSpPr txBox="1"/>
          <p:nvPr/>
        </p:nvSpPr>
        <p:spPr>
          <a:xfrm>
            <a:off x="6500812" y="6522036"/>
            <a:ext cx="5080000" cy="2308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900">
                <a:hlinkClick r:id="rId3" tooltip="https://en.wikibooks.org/wiki/Beekeep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051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03DBA-42A2-469D-B32B-B362C229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/>
              <a:t>   Cold outside…nice and WARM inside!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E9096A-23E6-4868-87CC-D7DDBBA3C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70212" y="1401416"/>
            <a:ext cx="5638800" cy="5075584"/>
          </a:xfrm>
        </p:spPr>
      </p:pic>
    </p:spTree>
    <p:extLst>
      <p:ext uri="{BB962C8B-B14F-4D97-AF65-F5344CB8AC3E}">
        <p14:creationId xmlns:p14="http://schemas.microsoft.com/office/powerpoint/2010/main" val="553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27CA-5DA4-4162-8510-D8AED4F3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Insecticides and Pesticides kill bees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2F85DC-217B-4554-98A4-FB484586FB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23271"/>
              </p:ext>
            </p:extLst>
          </p:nvPr>
        </p:nvGraphicFramePr>
        <p:xfrm>
          <a:off x="1293813" y="1676400"/>
          <a:ext cx="9601200" cy="4648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48156183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797749056"/>
                    </a:ext>
                  </a:extLst>
                </a:gridCol>
              </a:tblGrid>
              <a:tr h="464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487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E36F6C-46AD-4957-802A-3AC53A576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612" y="1981200"/>
            <a:ext cx="5943600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725162-7575-49FC-A387-66ABBE677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4460" y="1544741"/>
            <a:ext cx="4419600" cy="53132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BA27DC-B6D5-4524-8AA2-DF5B4BAF6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47212" y="533400"/>
            <a:ext cx="96183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2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0B39B-7E9A-4D42-9102-DBEED0B6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Varroa Mites </a:t>
            </a:r>
            <a:r>
              <a:rPr lang="en-US" sz="3200" dirty="0"/>
              <a:t>(and other diseases) can kill too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332AD-8F7B-4111-B889-F801B601B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32012" y="1676400"/>
            <a:ext cx="7696200" cy="4648200"/>
          </a:xfrm>
        </p:spPr>
      </p:pic>
    </p:spTree>
    <p:extLst>
      <p:ext uri="{BB962C8B-B14F-4D97-AF65-F5344CB8AC3E}">
        <p14:creationId xmlns:p14="http://schemas.microsoft.com/office/powerpoint/2010/main" val="38288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FC7A-E540-40D3-8575-0B5569F4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Wanna</a:t>
            </a:r>
            <a:r>
              <a:rPr lang="en-US" dirty="0"/>
              <a:t> help?  Become a </a:t>
            </a:r>
            <a:r>
              <a:rPr lang="en-US" b="1" dirty="0"/>
              <a:t>BEEKEEPER</a:t>
            </a:r>
            <a:r>
              <a:rPr lang="en-US" dirty="0"/>
              <a:t>!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E5B55E-DFBC-4712-8B88-A4F35268A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99612" y="685800"/>
            <a:ext cx="1108754" cy="986791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66FBAF-05F7-40A9-A8D8-0BBE58001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46669"/>
              </p:ext>
            </p:extLst>
          </p:nvPr>
        </p:nvGraphicFramePr>
        <p:xfrm>
          <a:off x="1141412" y="1672590"/>
          <a:ext cx="9982200" cy="503300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1100">
                  <a:extLst>
                    <a:ext uri="{9D8B030D-6E8A-4147-A177-3AD203B41FA5}">
                      <a16:colId xmlns:a16="http://schemas.microsoft.com/office/drawing/2014/main" val="3636642886"/>
                    </a:ext>
                  </a:extLst>
                </a:gridCol>
                <a:gridCol w="4991100">
                  <a:extLst>
                    <a:ext uri="{9D8B030D-6E8A-4147-A177-3AD203B41FA5}">
                      <a16:colId xmlns:a16="http://schemas.microsoft.com/office/drawing/2014/main" val="3564335647"/>
                    </a:ext>
                  </a:extLst>
                </a:gridCol>
              </a:tblGrid>
              <a:tr h="50330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4554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6453F81-0476-4B44-AB95-8546E740C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256" y="1607405"/>
            <a:ext cx="5033011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033FDD-5D43-4BEE-9A96-277C2B9046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1662649"/>
            <a:ext cx="5791200" cy="503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F0E8-5925-4DC3-9B51-47D94966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>
            <a:normAutofit/>
          </a:bodyPr>
          <a:lstStyle/>
          <a:p>
            <a:r>
              <a:rPr lang="en-US" dirty="0"/>
              <a:t>Beekeeping Supplies       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2E8E12A-4EDC-49BD-8F3E-1F68B8094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245424"/>
              </p:ext>
            </p:extLst>
          </p:nvPr>
        </p:nvGraphicFramePr>
        <p:xfrm>
          <a:off x="1293813" y="1676400"/>
          <a:ext cx="9601200" cy="5029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65790985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703761749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69618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5231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40423C8-13D2-4B78-94AD-A8D9EDD1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5782" y="1219200"/>
            <a:ext cx="4739243" cy="2971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F5948-9899-4721-8210-F5D4570D4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5781" y="4191001"/>
            <a:ext cx="4739243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132219-B83F-4E6B-9585-751492B2A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6075" y="885825"/>
            <a:ext cx="4739243" cy="3305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9F3B43-9899-41BC-BE0D-C2912C7FD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7738" y="4191001"/>
            <a:ext cx="473924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BDD36-C7CD-4BE4-9B4D-CA9A2EE1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Bees collect Pollen and Nectar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1E0A65-90FF-4A53-BE42-444C9B475A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09118"/>
              </p:ext>
            </p:extLst>
          </p:nvPr>
        </p:nvGraphicFramePr>
        <p:xfrm>
          <a:off x="1293813" y="1676400"/>
          <a:ext cx="9601200" cy="4495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35148228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849810641"/>
                    </a:ext>
                  </a:extLst>
                </a:gridCol>
              </a:tblGrid>
              <a:tr h="449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21605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336755-6570-41EC-992E-4A4A96635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8011" y="1742571"/>
            <a:ext cx="5486401" cy="4582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0FED2-A817-40EB-80FB-2B8AA0F7230A}"/>
              </a:ext>
            </a:extLst>
          </p:cNvPr>
          <p:cNvSpPr txBox="1"/>
          <p:nvPr/>
        </p:nvSpPr>
        <p:spPr>
          <a:xfrm>
            <a:off x="430985" y="6647046"/>
            <a:ext cx="3713219" cy="2308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900">
                <a:hlinkClick r:id="rId3" tooltip="https://it.wikipedia.org/wiki/Insetti_pronubi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3481E1-5D13-459E-9EF5-5AA6A9EFC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4412" y="1742571"/>
            <a:ext cx="5451684" cy="4582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A319B8-6C99-4B2E-90C6-86D220E49DDC}"/>
              </a:ext>
            </a:extLst>
          </p:cNvPr>
          <p:cNvSpPr txBox="1"/>
          <p:nvPr/>
        </p:nvSpPr>
        <p:spPr>
          <a:xfrm>
            <a:off x="6094412" y="6420615"/>
            <a:ext cx="5451684" cy="2308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900">
                <a:hlinkClick r:id="rId3" tooltip="https://commons.wikimedia.org/wiki/File:Pollen_in_Wabe_31b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40446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6301-5118-47BB-98C3-7E2AD563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~	</a:t>
            </a:r>
            <a:r>
              <a:rPr lang="en-US" b="1" dirty="0"/>
              <a:t>YUMMY HONEY</a:t>
            </a:r>
            <a:r>
              <a:rPr lang="en-US" dirty="0"/>
              <a:t> ~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E72C75-3E4F-467F-A677-7806A7265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4313" y="1676400"/>
            <a:ext cx="9220198" cy="4648200"/>
          </a:xfrm>
        </p:spPr>
      </p:pic>
    </p:spTree>
    <p:extLst>
      <p:ext uri="{BB962C8B-B14F-4D97-AF65-F5344CB8AC3E}">
        <p14:creationId xmlns:p14="http://schemas.microsoft.com/office/powerpoint/2010/main" val="33932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C263-7A13-43AA-8387-47CCDA442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838200"/>
          </a:xfrm>
        </p:spPr>
        <p:txBody>
          <a:bodyPr/>
          <a:lstStyle/>
          <a:p>
            <a:r>
              <a:rPr lang="en-US" dirty="0"/>
              <a:t>		   For the LOVE of Bees!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D303CA-006A-45CC-B174-235A121E7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3012" y="1307916"/>
            <a:ext cx="4406148" cy="531559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1EA646-260F-4B96-A984-125CCC9C1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2412" y="1307916"/>
            <a:ext cx="4572000" cy="5315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B1DE7E-6059-4D5D-A412-DBB64AD54B40}"/>
              </a:ext>
            </a:extLst>
          </p:cNvPr>
          <p:cNvSpPr txBox="1"/>
          <p:nvPr/>
        </p:nvSpPr>
        <p:spPr>
          <a:xfrm>
            <a:off x="1065212" y="7260149"/>
            <a:ext cx="4572000" cy="2308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900">
                <a:hlinkClick r:id="rId3" tooltip="http://greenroofgrowers.blogspot.com/2010/08/rooftop-honey-harvest-2010-65-gallon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C17DE9-31CD-47E4-B1FE-30F9B4E2DA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61412" y="301807"/>
            <a:ext cx="1057652" cy="91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4754EB-A3EF-4AF1-9AF8-437EA33B18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40935" y="359209"/>
            <a:ext cx="1057652" cy="9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5CA3-F6C5-494C-8A03-02054A7A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		   </a:t>
            </a:r>
            <a:r>
              <a:rPr lang="en-US" sz="8000" b="1" dirty="0"/>
              <a:t>THE END</a:t>
            </a:r>
            <a:endParaRPr lang="en-US" sz="8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45BA5E-A315-4DEF-BB83-AC6BFA7B1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88635" y="1752600"/>
            <a:ext cx="5943599" cy="4724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4BC74-EBE7-4CCF-AFFE-6B0E36CE4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9812" y="37968"/>
            <a:ext cx="1524132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928074"/>
          </a:xfrm>
        </p:spPr>
        <p:txBody>
          <a:bodyPr/>
          <a:lstStyle/>
          <a:p>
            <a:pPr algn="ctr"/>
            <a:r>
              <a:rPr lang="en-US" dirty="0"/>
              <a:t>Pollination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2FC7E1-9F18-41E0-A75C-E3ADBBB7A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0670" y="1309074"/>
            <a:ext cx="9947483" cy="5015526"/>
          </a:xfrm>
        </p:spPr>
      </p:pic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2A8A0-381E-482B-B4F9-B5B520E2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Honey Bees = LOTS of fruit!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BADBB-BF30-45C9-9EBA-8094E7D8D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412" y="1524000"/>
            <a:ext cx="8229600" cy="4800599"/>
          </a:xfrm>
        </p:spPr>
      </p:pic>
    </p:spTree>
    <p:extLst>
      <p:ext uri="{BB962C8B-B14F-4D97-AF65-F5344CB8AC3E}">
        <p14:creationId xmlns:p14="http://schemas.microsoft.com/office/powerpoint/2010/main" val="27113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DC6F-40D7-4986-906B-05D73EFC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85800"/>
          </a:xfrm>
        </p:spPr>
        <p:txBody>
          <a:bodyPr/>
          <a:lstStyle/>
          <a:p>
            <a:pPr algn="ctr"/>
            <a:r>
              <a:rPr lang="en-US" dirty="0"/>
              <a:t>Bee Anatomy (body parts)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1D0FD-3FC4-4A69-9403-63A086DED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2412" y="1295400"/>
            <a:ext cx="9144000" cy="5334000"/>
          </a:xfrm>
        </p:spPr>
      </p:pic>
    </p:spTree>
    <p:extLst>
      <p:ext uri="{BB962C8B-B14F-4D97-AF65-F5344CB8AC3E}">
        <p14:creationId xmlns:p14="http://schemas.microsoft.com/office/powerpoint/2010/main" val="8090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2FB4C-D48A-4165-94AB-96D980F87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pPr algn="ctr"/>
            <a:r>
              <a:rPr lang="en-US" dirty="0"/>
              <a:t>The “Waggle” Dance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7F2BFE-F448-49F3-B01E-56F920611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6767" y="1166190"/>
            <a:ext cx="9035289" cy="4472609"/>
          </a:xfrm>
        </p:spPr>
      </p:pic>
    </p:spTree>
    <p:extLst>
      <p:ext uri="{BB962C8B-B14F-4D97-AF65-F5344CB8AC3E}">
        <p14:creationId xmlns:p14="http://schemas.microsoft.com/office/powerpoint/2010/main" val="1391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D26A-C0C9-4D3F-BDBE-FE3A4FB7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Bee Hives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5A94D7D-BEA9-41A0-A9C2-564E8EE0E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848765"/>
              </p:ext>
            </p:extLst>
          </p:nvPr>
        </p:nvGraphicFramePr>
        <p:xfrm>
          <a:off x="1293813" y="1676400"/>
          <a:ext cx="9601200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701400943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4071985540"/>
                    </a:ext>
                  </a:extLst>
                </a:gridCol>
              </a:tblGrid>
              <a:tr h="426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90519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502269B-B1E9-4DEE-8F80-CE63D67C1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43277" y="1753437"/>
            <a:ext cx="4445000" cy="426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751A6BB-4D78-4EA4-8577-0A12FA987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46565" y="1736871"/>
            <a:ext cx="5314950" cy="4267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58B3A20-67BA-4598-B086-50BB6C4E691A}"/>
              </a:ext>
            </a:extLst>
          </p:cNvPr>
          <p:cNvSpPr txBox="1"/>
          <p:nvPr/>
        </p:nvSpPr>
        <p:spPr>
          <a:xfrm>
            <a:off x="7165765" y="7145780"/>
            <a:ext cx="4095750" cy="2308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900">
                <a:hlinkClick r:id="rId3" tooltip="http://www.rootsimple.com/2012/04/a-review-of-williams-sonomas-agrarian-lin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944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C58A-01BF-4898-9A9E-9DD864E6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762000"/>
          </a:xfrm>
        </p:spPr>
        <p:txBody>
          <a:bodyPr/>
          <a:lstStyle/>
          <a:p>
            <a:r>
              <a:rPr lang="en-US" dirty="0"/>
              <a:t>           Bee SWARM (leave them alone!)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FD7A94-1952-48F7-B3EC-C25CC37E2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349448"/>
              </p:ext>
            </p:extLst>
          </p:nvPr>
        </p:nvGraphicFramePr>
        <p:xfrm>
          <a:off x="1293813" y="1676400"/>
          <a:ext cx="9601200" cy="4648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416024238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751147178"/>
                    </a:ext>
                  </a:extLst>
                </a:gridCol>
              </a:tblGrid>
              <a:tr h="464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8168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0B06CCF-E364-4D6C-9381-2ABEBE687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7924" y="1555144"/>
            <a:ext cx="4800600" cy="49911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1C762-6461-4EC5-B3F1-1DB3DD094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83562" y="1555144"/>
            <a:ext cx="5144756" cy="49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D9A4-7A74-4A4B-B7A7-9442301C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The Life Cycle of a Bee (video)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0F28C8-C898-48D6-9308-4411183BE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3813" y="1524000"/>
            <a:ext cx="9601199" cy="4953000"/>
          </a:xfrm>
        </p:spPr>
      </p:pic>
    </p:spTree>
    <p:extLst>
      <p:ext uri="{BB962C8B-B14F-4D97-AF65-F5344CB8AC3E}">
        <p14:creationId xmlns:p14="http://schemas.microsoft.com/office/powerpoint/2010/main" val="67977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xagonal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4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al design slides.potx" id="{12658BD0-7259-4A0F-91D4-55B50BBE9BFD}" vid="{57622FE6-AF39-47E3-8976-1D25291C345B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427FAC-CD3A-494C-985C-09E26C5EA50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Hexagonal design slides</Template>
  <TotalTime>1666</TotalTime>
  <Words>210</Words>
  <Application>Microsoft Office PowerPoint</Application>
  <PresentationFormat>Custom</PresentationFormat>
  <Paragraphs>31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Euphemia</vt:lpstr>
      <vt:lpstr>Palatino Linotype</vt:lpstr>
      <vt:lpstr>Hexagonal design template</vt:lpstr>
      <vt:lpstr> Honey Bees and Beekeeping Basics</vt:lpstr>
      <vt:lpstr>           Bees collect Pollen and Nectar</vt:lpstr>
      <vt:lpstr>Pollination</vt:lpstr>
      <vt:lpstr>Honey Bees = LOTS of fruit!</vt:lpstr>
      <vt:lpstr>Bee Anatomy (body parts)</vt:lpstr>
      <vt:lpstr>The “Waggle” Dance</vt:lpstr>
      <vt:lpstr>                           Bee Hives</vt:lpstr>
      <vt:lpstr>           Bee SWARM (leave them alone!)</vt:lpstr>
      <vt:lpstr>           The Life Cycle of a Bee (video)</vt:lpstr>
      <vt:lpstr>       Worker          Queen           Drone</vt:lpstr>
      <vt:lpstr>             Can you spot the QUEEN?</vt:lpstr>
      <vt:lpstr> A Bee’s Gifts</vt:lpstr>
      <vt:lpstr>Hexagonal Honeycomb</vt:lpstr>
      <vt:lpstr>Comb with “Brood”             Comb with capped honey</vt:lpstr>
      <vt:lpstr>   Cold outside…nice and WARM inside!</vt:lpstr>
      <vt:lpstr> Insecticides and Pesticides kill bees  </vt:lpstr>
      <vt:lpstr> Varroa Mites (and other diseases) can kill too </vt:lpstr>
      <vt:lpstr>Wanna help?  Become a BEEKEEPER!  </vt:lpstr>
      <vt:lpstr>Beekeeping Supplies         </vt:lpstr>
      <vt:lpstr>                  ~ YUMMY HONEY ~</vt:lpstr>
      <vt:lpstr>     For the LOVE of Bees!</vt:lpstr>
      <vt:lpstr>          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 Bees and Beekeeping Basics</dc:title>
  <dc:creator>Adam Harris</dc:creator>
  <cp:lastModifiedBy>Lisa Boesen</cp:lastModifiedBy>
  <cp:revision>36</cp:revision>
  <dcterms:created xsi:type="dcterms:W3CDTF">2019-04-08T20:01:55Z</dcterms:created>
  <dcterms:modified xsi:type="dcterms:W3CDTF">2020-02-11T15:29:32Z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